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65" r:id="rId2"/>
    <p:sldId id="256" r:id="rId3"/>
    <p:sldId id="257" r:id="rId4"/>
    <p:sldId id="258" r:id="rId5"/>
    <p:sldId id="259" r:id="rId6"/>
    <p:sldId id="260" r:id="rId7"/>
    <p:sldId id="261" r:id="rId8"/>
    <p:sldId id="262" r:id="rId9"/>
    <p:sldId id="263" r:id="rId1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AMUEL" initials="S" lastIdx="1" clrIdx="0">
    <p:extLst>
      <p:ext uri="{19B8F6BF-5375-455C-9EA6-DF929625EA0E}">
        <p15:presenceInfo xmlns:p15="http://schemas.microsoft.com/office/powerpoint/2012/main" userId="SAMUEL"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69" d="100"/>
          <a:sy n="69" d="100"/>
        </p:scale>
        <p:origin x="564" y="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D5A72BE5-628D-4757-8B20-C894831813B0}" type="datetimeFigureOut">
              <a:rPr lang="en-GB" smtClean="0"/>
              <a:t>03/10/2020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0997272-1597-4690-AC1D-769BC14F754E}" type="slidenum">
              <a:rPr lang="en-GB" smtClean="0"/>
              <a:t>‹#›</a:t>
            </a:fld>
            <a:endParaRPr lang="en-GB"/>
          </a:p>
        </p:txBody>
      </p:sp>
    </p:spTree>
    <p:extLst>
      <p:ext uri="{BB962C8B-B14F-4D97-AF65-F5344CB8AC3E}">
        <p14:creationId xmlns:p14="http://schemas.microsoft.com/office/powerpoint/2010/main" val="9714502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5A72BE5-628D-4757-8B20-C894831813B0}" type="datetimeFigureOut">
              <a:rPr lang="en-GB" smtClean="0"/>
              <a:t>03/10/2020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0997272-1597-4690-AC1D-769BC14F754E}" type="slidenum">
              <a:rPr lang="en-GB" smtClean="0"/>
              <a:t>‹#›</a:t>
            </a:fld>
            <a:endParaRPr lang="en-GB"/>
          </a:p>
        </p:txBody>
      </p:sp>
    </p:spTree>
    <p:extLst>
      <p:ext uri="{BB962C8B-B14F-4D97-AF65-F5344CB8AC3E}">
        <p14:creationId xmlns:p14="http://schemas.microsoft.com/office/powerpoint/2010/main" val="14170300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5A72BE5-628D-4757-8B20-C894831813B0}" type="datetimeFigureOut">
              <a:rPr lang="en-GB" smtClean="0"/>
              <a:t>03/10/2020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0997272-1597-4690-AC1D-769BC14F754E}" type="slidenum">
              <a:rPr lang="en-GB" smtClean="0"/>
              <a:t>‹#›</a:t>
            </a:fld>
            <a:endParaRPr lang="en-GB"/>
          </a:p>
        </p:txBody>
      </p:sp>
    </p:spTree>
    <p:extLst>
      <p:ext uri="{BB962C8B-B14F-4D97-AF65-F5344CB8AC3E}">
        <p14:creationId xmlns:p14="http://schemas.microsoft.com/office/powerpoint/2010/main" val="35553704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5A72BE5-628D-4757-8B20-C894831813B0}" type="datetimeFigureOut">
              <a:rPr lang="en-GB" smtClean="0"/>
              <a:t>03/10/2020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0997272-1597-4690-AC1D-769BC14F754E}" type="slidenum">
              <a:rPr lang="en-GB" smtClean="0"/>
              <a:t>‹#›</a:t>
            </a:fld>
            <a:endParaRPr lang="en-GB"/>
          </a:p>
        </p:txBody>
      </p:sp>
    </p:spTree>
    <p:extLst>
      <p:ext uri="{BB962C8B-B14F-4D97-AF65-F5344CB8AC3E}">
        <p14:creationId xmlns:p14="http://schemas.microsoft.com/office/powerpoint/2010/main" val="23823547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5A72BE5-628D-4757-8B20-C894831813B0}" type="datetimeFigureOut">
              <a:rPr lang="en-GB" smtClean="0"/>
              <a:t>03/10/2020</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F0997272-1597-4690-AC1D-769BC14F754E}" type="slidenum">
              <a:rPr lang="en-GB" smtClean="0"/>
              <a:t>‹#›</a:t>
            </a:fld>
            <a:endParaRPr lang="en-GB"/>
          </a:p>
        </p:txBody>
      </p:sp>
    </p:spTree>
    <p:extLst>
      <p:ext uri="{BB962C8B-B14F-4D97-AF65-F5344CB8AC3E}">
        <p14:creationId xmlns:p14="http://schemas.microsoft.com/office/powerpoint/2010/main" val="20403172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D5A72BE5-628D-4757-8B20-C894831813B0}" type="datetimeFigureOut">
              <a:rPr lang="en-GB" smtClean="0"/>
              <a:t>03/10/2020</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F0997272-1597-4690-AC1D-769BC14F754E}" type="slidenum">
              <a:rPr lang="en-GB" smtClean="0"/>
              <a:t>‹#›</a:t>
            </a:fld>
            <a:endParaRPr lang="en-GB"/>
          </a:p>
        </p:txBody>
      </p:sp>
    </p:spTree>
    <p:extLst>
      <p:ext uri="{BB962C8B-B14F-4D97-AF65-F5344CB8AC3E}">
        <p14:creationId xmlns:p14="http://schemas.microsoft.com/office/powerpoint/2010/main" val="6176622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5A72BE5-628D-4757-8B20-C894831813B0}" type="datetimeFigureOut">
              <a:rPr lang="en-GB" smtClean="0"/>
              <a:t>03/10/2020</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F0997272-1597-4690-AC1D-769BC14F754E}" type="slidenum">
              <a:rPr lang="en-GB" smtClean="0"/>
              <a:t>‹#›</a:t>
            </a:fld>
            <a:endParaRPr lang="en-GB"/>
          </a:p>
        </p:txBody>
      </p:sp>
    </p:spTree>
    <p:extLst>
      <p:ext uri="{BB962C8B-B14F-4D97-AF65-F5344CB8AC3E}">
        <p14:creationId xmlns:p14="http://schemas.microsoft.com/office/powerpoint/2010/main" val="35992588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5A72BE5-628D-4757-8B20-C894831813B0}" type="datetimeFigureOut">
              <a:rPr lang="en-GB" smtClean="0"/>
              <a:t>03/10/2020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0997272-1597-4690-AC1D-769BC14F754E}" type="slidenum">
              <a:rPr lang="en-GB" smtClean="0"/>
              <a:t>‹#›</a:t>
            </a:fld>
            <a:endParaRPr lang="en-GB"/>
          </a:p>
        </p:txBody>
      </p:sp>
    </p:spTree>
    <p:extLst>
      <p:ext uri="{BB962C8B-B14F-4D97-AF65-F5344CB8AC3E}">
        <p14:creationId xmlns:p14="http://schemas.microsoft.com/office/powerpoint/2010/main" val="15415324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5A72BE5-628D-4757-8B20-C894831813B0}" type="datetimeFigureOut">
              <a:rPr lang="en-GB" smtClean="0"/>
              <a:t>03/10/2020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0997272-1597-4690-AC1D-769BC14F754E}" type="slidenum">
              <a:rPr lang="en-GB" smtClean="0"/>
              <a:t>‹#›</a:t>
            </a:fld>
            <a:endParaRPr lang="en-GB"/>
          </a:p>
        </p:txBody>
      </p:sp>
    </p:spTree>
    <p:extLst>
      <p:ext uri="{BB962C8B-B14F-4D97-AF65-F5344CB8AC3E}">
        <p14:creationId xmlns:p14="http://schemas.microsoft.com/office/powerpoint/2010/main" val="10131877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5A72BE5-628D-4757-8B20-C894831813B0}" type="datetimeFigureOut">
              <a:rPr lang="en-GB" smtClean="0"/>
              <a:t>03/10/2020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0997272-1597-4690-AC1D-769BC14F754E}" type="slidenum">
              <a:rPr lang="en-GB" smtClean="0"/>
              <a:t>‹#›</a:t>
            </a:fld>
            <a:endParaRPr lang="en-GB"/>
          </a:p>
        </p:txBody>
      </p:sp>
    </p:spTree>
    <p:extLst>
      <p:ext uri="{BB962C8B-B14F-4D97-AF65-F5344CB8AC3E}">
        <p14:creationId xmlns:p14="http://schemas.microsoft.com/office/powerpoint/2010/main" val="26883460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5A72BE5-628D-4757-8B20-C894831813B0}" type="datetimeFigureOut">
              <a:rPr lang="en-GB" smtClean="0"/>
              <a:t>03/10/2020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0997272-1597-4690-AC1D-769BC14F754E}" type="slidenum">
              <a:rPr lang="en-GB" smtClean="0"/>
              <a:t>‹#›</a:t>
            </a:fld>
            <a:endParaRPr lang="en-GB"/>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258991768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5A72BE5-628D-4757-8B20-C894831813B0}" type="datetimeFigureOut">
              <a:rPr lang="en-GB" smtClean="0"/>
              <a:t>03/10/2020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0997272-1597-4690-AC1D-769BC14F754E}" type="slidenum">
              <a:rPr lang="en-GB" smtClean="0"/>
              <a:t>‹#›</a:t>
            </a:fld>
            <a:endParaRPr lang="en-GB"/>
          </a:p>
        </p:txBody>
      </p:sp>
    </p:spTree>
    <p:extLst>
      <p:ext uri="{BB962C8B-B14F-4D97-AF65-F5344CB8AC3E}">
        <p14:creationId xmlns:p14="http://schemas.microsoft.com/office/powerpoint/2010/main" val="341608053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5A72BE5-628D-4757-8B20-C894831813B0}" type="datetimeFigureOut">
              <a:rPr lang="en-GB" smtClean="0"/>
              <a:t>03/10/2020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0997272-1597-4690-AC1D-769BC14F754E}" type="slidenum">
              <a:rPr lang="en-GB" smtClean="0"/>
              <a:t>‹#›</a:t>
            </a:fld>
            <a:endParaRPr lang="en-GB"/>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36715230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5A72BE5-628D-4757-8B20-C894831813B0}" type="datetimeFigureOut">
              <a:rPr lang="en-GB" smtClean="0"/>
              <a:t>03/10/2020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0997272-1597-4690-AC1D-769BC14F754E}" type="slidenum">
              <a:rPr lang="en-GB" smtClean="0"/>
              <a:t>‹#›</a:t>
            </a:fld>
            <a:endParaRPr lang="en-GB"/>
          </a:p>
        </p:txBody>
      </p:sp>
    </p:spTree>
    <p:extLst>
      <p:ext uri="{BB962C8B-B14F-4D97-AF65-F5344CB8AC3E}">
        <p14:creationId xmlns:p14="http://schemas.microsoft.com/office/powerpoint/2010/main" val="342478278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5A72BE5-628D-4757-8B20-C894831813B0}" type="datetimeFigureOut">
              <a:rPr lang="en-GB" smtClean="0"/>
              <a:t>03/10/2020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0997272-1597-4690-AC1D-769BC14F754E}" type="slidenum">
              <a:rPr lang="en-GB" smtClean="0"/>
              <a:t>‹#›</a:t>
            </a:fld>
            <a:endParaRPr lang="en-GB"/>
          </a:p>
        </p:txBody>
      </p:sp>
    </p:spTree>
    <p:extLst>
      <p:ext uri="{BB962C8B-B14F-4D97-AF65-F5344CB8AC3E}">
        <p14:creationId xmlns:p14="http://schemas.microsoft.com/office/powerpoint/2010/main" val="67662802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5A72BE5-628D-4757-8B20-C894831813B0}" type="datetimeFigureOut">
              <a:rPr lang="en-GB" smtClean="0"/>
              <a:t>03/10/2020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0997272-1597-4690-AC1D-769BC14F754E}" type="slidenum">
              <a:rPr lang="en-GB" smtClean="0"/>
              <a:t>‹#›</a:t>
            </a:fld>
            <a:endParaRPr lang="en-GB"/>
          </a:p>
        </p:txBody>
      </p:sp>
    </p:spTree>
    <p:extLst>
      <p:ext uri="{BB962C8B-B14F-4D97-AF65-F5344CB8AC3E}">
        <p14:creationId xmlns:p14="http://schemas.microsoft.com/office/powerpoint/2010/main" val="1907823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D5A72BE5-628D-4757-8B20-C894831813B0}" type="datetimeFigureOut">
              <a:rPr lang="en-GB" smtClean="0"/>
              <a:t>03/10/2020</a:t>
            </a:fld>
            <a:endParaRPr lang="en-GB"/>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F0997272-1597-4690-AC1D-769BC14F754E}" type="slidenum">
              <a:rPr lang="en-GB" smtClean="0"/>
              <a:t>‹#›</a:t>
            </a:fld>
            <a:endParaRPr lang="en-GB"/>
          </a:p>
        </p:txBody>
      </p:sp>
    </p:spTree>
    <p:extLst>
      <p:ext uri="{BB962C8B-B14F-4D97-AF65-F5344CB8AC3E}">
        <p14:creationId xmlns:p14="http://schemas.microsoft.com/office/powerpoint/2010/main" val="120643345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Lekaa Suhail</a:t>
            </a:r>
            <a:endParaRPr lang="en-US" dirty="0"/>
          </a:p>
        </p:txBody>
      </p:sp>
      <p:sp>
        <p:nvSpPr>
          <p:cNvPr id="3" name="Subtitle 2"/>
          <p:cNvSpPr>
            <a:spLocks noGrp="1"/>
          </p:cNvSpPr>
          <p:nvPr>
            <p:ph type="subTitle" idx="1"/>
          </p:nvPr>
        </p:nvSpPr>
        <p:spPr/>
        <p:txBody>
          <a:bodyPr>
            <a:normAutofit/>
          </a:bodyPr>
          <a:lstStyle/>
          <a:p>
            <a:r>
              <a:rPr lang="en-US" sz="2800" dirty="0" smtClean="0"/>
              <a:t>Six Word Memoirs</a:t>
            </a:r>
            <a:endParaRPr lang="en-US" sz="2800" dirty="0"/>
          </a:p>
        </p:txBody>
      </p:sp>
    </p:spTree>
    <p:extLst>
      <p:ext uri="{BB962C8B-B14F-4D97-AF65-F5344CB8AC3E}">
        <p14:creationId xmlns:p14="http://schemas.microsoft.com/office/powerpoint/2010/main" val="125231754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9">
            <a:extLst>
              <a:ext uri="{FF2B5EF4-FFF2-40B4-BE49-F238E27FC236}">
                <a16:creationId xmlns:a16="http://schemas.microsoft.com/office/drawing/2014/main" id="{E80B86A7-A1EC-475B-9166-88902B033A3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39FDCBAE-1931-4237-8CC8-1249676236D8}"/>
              </a:ext>
            </a:extLst>
          </p:cNvPr>
          <p:cNvSpPr>
            <a:spLocks noGrp="1"/>
          </p:cNvSpPr>
          <p:nvPr>
            <p:ph type="title"/>
          </p:nvPr>
        </p:nvSpPr>
        <p:spPr>
          <a:xfrm>
            <a:off x="1333502" y="602588"/>
            <a:ext cx="8596668" cy="741364"/>
          </a:xfrm>
        </p:spPr>
        <p:txBody>
          <a:bodyPr>
            <a:noAutofit/>
          </a:bodyPr>
          <a:lstStyle/>
          <a:p>
            <a:pPr algn="ctr"/>
            <a:r>
              <a:rPr lang="en-US" dirty="0">
                <a:effectLst/>
                <a:ea typeface="Times New Roman" panose="02020603050405020304" pitchFamily="18" charset="0"/>
              </a:rPr>
              <a:t>Six Word Memoirs</a:t>
            </a:r>
            <a:endParaRPr lang="en-GB" dirty="0"/>
          </a:p>
        </p:txBody>
      </p:sp>
      <p:sp>
        <p:nvSpPr>
          <p:cNvPr id="9" name="Isosceles Triangle 11">
            <a:extLst>
              <a:ext uri="{FF2B5EF4-FFF2-40B4-BE49-F238E27FC236}">
                <a16:creationId xmlns:a16="http://schemas.microsoft.com/office/drawing/2014/main" id="{C2C29CB1-9F74-4879-A6AF-AEA67B6F1F4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sp>
        <p:nvSpPr>
          <p:cNvPr id="5" name="Content Placeholder 4">
            <a:extLst>
              <a:ext uri="{FF2B5EF4-FFF2-40B4-BE49-F238E27FC236}">
                <a16:creationId xmlns:a16="http://schemas.microsoft.com/office/drawing/2014/main" id="{F26F8593-6BDD-4219-9ED2-46B768C182B9}"/>
              </a:ext>
            </a:extLst>
          </p:cNvPr>
          <p:cNvSpPr>
            <a:spLocks noGrp="1"/>
          </p:cNvSpPr>
          <p:nvPr>
            <p:ph idx="1"/>
          </p:nvPr>
        </p:nvSpPr>
        <p:spPr>
          <a:xfrm>
            <a:off x="1333502" y="1419225"/>
            <a:ext cx="8596668" cy="4622137"/>
          </a:xfrm>
        </p:spPr>
        <p:txBody>
          <a:bodyPr>
            <a:normAutofit/>
          </a:bodyPr>
          <a:lstStyle/>
          <a:p>
            <a:pPr>
              <a:lnSpc>
                <a:spcPct val="200000"/>
              </a:lnSpc>
            </a:pPr>
            <a:r>
              <a:rPr lang="en-GB" sz="1400" dirty="0">
                <a:latin typeface="Times New Roman" panose="02020603050405020304" pitchFamily="18" charset="0"/>
                <a:cs typeface="Times New Roman" panose="02020603050405020304" pitchFamily="18" charset="0"/>
              </a:rPr>
              <a:t>Six Word Memoirs is a project that provides a platform to people to tell their stories in all their form.</a:t>
            </a:r>
          </a:p>
          <a:p>
            <a:pPr>
              <a:lnSpc>
                <a:spcPct val="200000"/>
              </a:lnSpc>
            </a:pPr>
            <a:r>
              <a:rPr lang="en-GB" sz="1400" dirty="0">
                <a:latin typeface="Times New Roman" panose="02020603050405020304" pitchFamily="18" charset="0"/>
                <a:cs typeface="Times New Roman" panose="02020603050405020304" pitchFamily="18" charset="0"/>
              </a:rPr>
              <a:t>This slideshow presentation will address important information about the Six Word Memoirs Program and Website such as origination, who started it, when was it started, history of the program and its purpose</a:t>
            </a:r>
          </a:p>
          <a:p>
            <a:pPr>
              <a:lnSpc>
                <a:spcPct val="200000"/>
              </a:lnSpc>
            </a:pPr>
            <a:r>
              <a:rPr lang="en-GB" sz="1400" dirty="0">
                <a:latin typeface="Times New Roman" panose="02020603050405020304" pitchFamily="18" charset="0"/>
                <a:cs typeface="Times New Roman" panose="02020603050405020304" pitchFamily="18" charset="0"/>
              </a:rPr>
              <a:t>This slideshow will also present 4 six-word memoirs from friends and family, including a detailed explanation of each memoir</a:t>
            </a:r>
          </a:p>
          <a:p>
            <a:pPr>
              <a:lnSpc>
                <a:spcPct val="200000"/>
              </a:lnSpc>
            </a:pPr>
            <a:r>
              <a:rPr lang="en-GB" sz="1400" dirty="0">
                <a:latin typeface="Times New Roman" panose="02020603050405020304" pitchFamily="18" charset="0"/>
                <a:cs typeface="Times New Roman" panose="02020603050405020304" pitchFamily="18" charset="0"/>
              </a:rPr>
              <a:t>From each of the recorded memoirs, I will give my input and analysis to describe how the six-word memoirs helped me to understand the people I interviewed.</a:t>
            </a:r>
          </a:p>
          <a:p>
            <a:pPr>
              <a:lnSpc>
                <a:spcPct val="200000"/>
              </a:lnSpc>
            </a:pPr>
            <a:endParaRPr lang="en-GB" sz="1400" dirty="0">
              <a:latin typeface="Times New Roman" panose="02020603050405020304" pitchFamily="18" charset="0"/>
              <a:cs typeface="Times New Roman" panose="02020603050405020304" pitchFamily="18" charset="0"/>
            </a:endParaRPr>
          </a:p>
        </p:txBody>
      </p:sp>
      <p:sp>
        <p:nvSpPr>
          <p:cNvPr id="11" name="Isosceles Triangle 13">
            <a:extLst>
              <a:ext uri="{FF2B5EF4-FFF2-40B4-BE49-F238E27FC236}">
                <a16:creationId xmlns:a16="http://schemas.microsoft.com/office/drawing/2014/main" id="{7E2C7115-5336-410C-AD71-0F0952A2E5A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1743267"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7425027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95FAAA-52C1-4744-9079-A39CF7D559C4}"/>
              </a:ext>
            </a:extLst>
          </p:cNvPr>
          <p:cNvSpPr>
            <a:spLocks noGrp="1"/>
          </p:cNvSpPr>
          <p:nvPr>
            <p:ph type="title"/>
          </p:nvPr>
        </p:nvSpPr>
        <p:spPr>
          <a:xfrm>
            <a:off x="677334" y="433137"/>
            <a:ext cx="8596668" cy="1042737"/>
          </a:xfrm>
        </p:spPr>
        <p:txBody>
          <a:bodyPr/>
          <a:lstStyle/>
          <a:p>
            <a:pPr algn="ctr"/>
            <a:r>
              <a:rPr lang="en-GB" dirty="0"/>
              <a:t>History of the Six-Word Memoirs</a:t>
            </a:r>
          </a:p>
        </p:txBody>
      </p:sp>
      <p:sp>
        <p:nvSpPr>
          <p:cNvPr id="3" name="Content Placeholder 2">
            <a:extLst>
              <a:ext uri="{FF2B5EF4-FFF2-40B4-BE49-F238E27FC236}">
                <a16:creationId xmlns:a16="http://schemas.microsoft.com/office/drawing/2014/main" id="{638763CE-9687-4C4D-BE8F-2CCD4866E60E}"/>
              </a:ext>
            </a:extLst>
          </p:cNvPr>
          <p:cNvSpPr>
            <a:spLocks noGrp="1"/>
          </p:cNvSpPr>
          <p:nvPr>
            <p:ph idx="1"/>
          </p:nvPr>
        </p:nvSpPr>
        <p:spPr>
          <a:xfrm>
            <a:off x="677334" y="1331495"/>
            <a:ext cx="8596668" cy="4709867"/>
          </a:xfrm>
        </p:spPr>
        <p:txBody>
          <a:bodyPr>
            <a:noAutofit/>
          </a:bodyPr>
          <a:lstStyle/>
          <a:p>
            <a:pPr>
              <a:lnSpc>
                <a:spcPct val="200000"/>
              </a:lnSpc>
            </a:pPr>
            <a:r>
              <a:rPr lang="en-GB" sz="1400" dirty="0">
                <a:latin typeface="Times New Roman" panose="02020603050405020304" pitchFamily="18" charset="0"/>
                <a:cs typeface="Times New Roman" panose="02020603050405020304" pitchFamily="18" charset="0"/>
              </a:rPr>
              <a:t>The Six-Word Memoirs is a project that was started by Larry Smith who is the founder of SMITH Magazine, a U.S. based online story telling magazine.</a:t>
            </a:r>
          </a:p>
          <a:p>
            <a:pPr>
              <a:lnSpc>
                <a:spcPct val="200000"/>
              </a:lnSpc>
            </a:pPr>
            <a:r>
              <a:rPr lang="en-GB" sz="1400" dirty="0">
                <a:latin typeface="Times New Roman" panose="02020603050405020304" pitchFamily="18" charset="0"/>
                <a:cs typeface="Times New Roman" panose="02020603050405020304" pitchFamily="18" charset="0"/>
              </a:rPr>
              <a:t>The Six-Word Memoirs was started in 2006 when Smith asked members of his community to describe their personal lives in exactly six words.</a:t>
            </a:r>
          </a:p>
          <a:p>
            <a:pPr>
              <a:lnSpc>
                <a:spcPct val="200000"/>
              </a:lnSpc>
            </a:pPr>
            <a:r>
              <a:rPr lang="en-GB" sz="1400" dirty="0">
                <a:latin typeface="Times New Roman" panose="02020603050405020304" pitchFamily="18" charset="0"/>
                <a:cs typeface="Times New Roman" panose="02020603050405020304" pitchFamily="18" charset="0"/>
              </a:rPr>
              <a:t>Since then, Six-Word Memoir project has grown globally and has become a bestselling book series featured in hundreds of media outlets such as NPR and The New Yorker.</a:t>
            </a:r>
          </a:p>
          <a:p>
            <a:pPr>
              <a:lnSpc>
                <a:spcPct val="200000"/>
              </a:lnSpc>
            </a:pPr>
            <a:r>
              <a:rPr lang="en-GB" sz="1400" dirty="0">
                <a:latin typeface="Times New Roman" panose="02020603050405020304" pitchFamily="18" charset="0"/>
                <a:cs typeface="Times New Roman" panose="02020603050405020304" pitchFamily="18" charset="0"/>
              </a:rPr>
              <a:t>The purpose of the Six-Word Memoir project is to inspire conversations and provide a simple way for people to break the ice.</a:t>
            </a:r>
          </a:p>
          <a:p>
            <a:endParaRPr lang="en-GB" sz="1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061313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F9433E-8B0E-458C-BED6-E181D5DDEA33}"/>
              </a:ext>
            </a:extLst>
          </p:cNvPr>
          <p:cNvSpPr>
            <a:spLocks noGrp="1"/>
          </p:cNvSpPr>
          <p:nvPr>
            <p:ph type="title"/>
          </p:nvPr>
        </p:nvSpPr>
        <p:spPr/>
        <p:txBody>
          <a:bodyPr/>
          <a:lstStyle/>
          <a:p>
            <a:pPr algn="ctr"/>
            <a:r>
              <a:rPr lang="en-GB" dirty="0"/>
              <a:t>Claire (cousin), “Communication is two-way, give and take” </a:t>
            </a:r>
          </a:p>
        </p:txBody>
      </p:sp>
      <p:sp>
        <p:nvSpPr>
          <p:cNvPr id="3" name="Content Placeholder 2">
            <a:extLst>
              <a:ext uri="{FF2B5EF4-FFF2-40B4-BE49-F238E27FC236}">
                <a16:creationId xmlns:a16="http://schemas.microsoft.com/office/drawing/2014/main" id="{52641709-8108-42E0-AF90-AB301A0A7E23}"/>
              </a:ext>
            </a:extLst>
          </p:cNvPr>
          <p:cNvSpPr>
            <a:spLocks noGrp="1"/>
          </p:cNvSpPr>
          <p:nvPr>
            <p:ph sz="half" idx="1"/>
          </p:nvPr>
        </p:nvSpPr>
        <p:spPr/>
        <p:txBody>
          <a:bodyPr>
            <a:normAutofit fontScale="70000" lnSpcReduction="20000"/>
          </a:bodyPr>
          <a:lstStyle/>
          <a:p>
            <a:pPr>
              <a:lnSpc>
                <a:spcPct val="220000"/>
              </a:lnSpc>
            </a:pPr>
            <a:r>
              <a:rPr lang="en-GB" dirty="0">
                <a:latin typeface="Times New Roman" panose="02020603050405020304" pitchFamily="18" charset="0"/>
                <a:cs typeface="Times New Roman" panose="02020603050405020304" pitchFamily="18" charset="0"/>
              </a:rPr>
              <a:t>According to Claire, communication is an essential tool in creating strong friendship and family bond.</a:t>
            </a:r>
          </a:p>
          <a:p>
            <a:pPr>
              <a:lnSpc>
                <a:spcPct val="220000"/>
              </a:lnSpc>
            </a:pPr>
            <a:r>
              <a:rPr lang="en-GB" dirty="0">
                <a:latin typeface="Times New Roman" panose="02020603050405020304" pitchFamily="18" charset="0"/>
                <a:cs typeface="Times New Roman" panose="02020603050405020304" pitchFamily="18" charset="0"/>
              </a:rPr>
              <a:t>Both parties involved in a conversation should seek to understand the other as much as they need to give their input or opinions.</a:t>
            </a:r>
          </a:p>
          <a:p>
            <a:pPr>
              <a:lnSpc>
                <a:spcPct val="220000"/>
              </a:lnSpc>
            </a:pPr>
            <a:r>
              <a:rPr lang="en-GB" dirty="0">
                <a:latin typeface="Times New Roman" panose="02020603050405020304" pitchFamily="18" charset="0"/>
                <a:cs typeface="Times New Roman" panose="02020603050405020304" pitchFamily="18" charset="0"/>
              </a:rPr>
              <a:t>I learnt from her that strong family bonds can be created by deliberately engaging in creative communications.</a:t>
            </a:r>
          </a:p>
          <a:p>
            <a:endParaRPr lang="en-GB" dirty="0"/>
          </a:p>
        </p:txBody>
      </p:sp>
      <p:sp>
        <p:nvSpPr>
          <p:cNvPr id="6" name="Content Placeholder 5">
            <a:extLst>
              <a:ext uri="{FF2B5EF4-FFF2-40B4-BE49-F238E27FC236}">
                <a16:creationId xmlns:a16="http://schemas.microsoft.com/office/drawing/2014/main" id="{DF584930-2B51-4ACF-BABE-C3B07F374597}"/>
              </a:ext>
            </a:extLst>
          </p:cNvPr>
          <p:cNvSpPr>
            <a:spLocks noGrp="1"/>
          </p:cNvSpPr>
          <p:nvPr>
            <p:ph sz="half" idx="2"/>
          </p:nvPr>
        </p:nvSpPr>
        <p:spPr/>
        <p:txBody>
          <a:bodyPr>
            <a:normAutofit fontScale="70000" lnSpcReduction="20000"/>
          </a:bodyPr>
          <a:lstStyle/>
          <a:p>
            <a:endParaRPr lang="en-GB" dirty="0"/>
          </a:p>
          <a:p>
            <a:endParaRPr lang="en-GB" dirty="0"/>
          </a:p>
          <a:p>
            <a:endParaRPr lang="en-GB" dirty="0"/>
          </a:p>
          <a:p>
            <a:endParaRPr lang="en-GB" dirty="0"/>
          </a:p>
          <a:p>
            <a:endParaRPr lang="en-GB" dirty="0"/>
          </a:p>
          <a:p>
            <a:endParaRPr lang="en-GB" dirty="0"/>
          </a:p>
          <a:p>
            <a:endParaRPr lang="en-GB" dirty="0"/>
          </a:p>
          <a:p>
            <a:pPr>
              <a:lnSpc>
                <a:spcPct val="210000"/>
              </a:lnSpc>
            </a:pPr>
            <a:r>
              <a:rPr lang="en-GB" dirty="0">
                <a:latin typeface="Times New Roman" panose="02020603050405020304" pitchFamily="18" charset="0"/>
                <a:cs typeface="Times New Roman" panose="02020603050405020304" pitchFamily="18" charset="0"/>
              </a:rPr>
              <a:t>In chapter 10, page 305 of our textbook, conversation-oriented families enjoy sharing family narratives.</a:t>
            </a:r>
          </a:p>
          <a:p>
            <a:pPr>
              <a:lnSpc>
                <a:spcPct val="210000"/>
              </a:lnSpc>
            </a:pPr>
            <a:r>
              <a:rPr lang="en-GB" dirty="0">
                <a:latin typeface="Times New Roman" panose="02020603050405020304" pitchFamily="18" charset="0"/>
                <a:cs typeface="Times New Roman" panose="02020603050405020304" pitchFamily="18" charset="0"/>
              </a:rPr>
              <a:t>By so doing, their family bonds are strengthened.</a:t>
            </a:r>
          </a:p>
        </p:txBody>
      </p:sp>
      <p:pic>
        <p:nvPicPr>
          <p:cNvPr id="5" name="Picture 4">
            <a:extLst>
              <a:ext uri="{FF2B5EF4-FFF2-40B4-BE49-F238E27FC236}">
                <a16:creationId xmlns:a16="http://schemas.microsoft.com/office/drawing/2014/main" id="{8E3BF337-CEC5-4E9B-8D96-E1D600203531}"/>
              </a:ext>
            </a:extLst>
          </p:cNvPr>
          <p:cNvPicPr>
            <a:picLocks noChangeAspect="1"/>
          </p:cNvPicPr>
          <p:nvPr/>
        </p:nvPicPr>
        <p:blipFill>
          <a:blip r:embed="rId2"/>
          <a:stretch>
            <a:fillRect/>
          </a:stretch>
        </p:blipFill>
        <p:spPr>
          <a:xfrm rot="5400000">
            <a:off x="5740226" y="1909764"/>
            <a:ext cx="1866903" cy="2695575"/>
          </a:xfrm>
          <a:prstGeom prst="rect">
            <a:avLst/>
          </a:prstGeom>
        </p:spPr>
      </p:pic>
    </p:spTree>
    <p:extLst>
      <p:ext uri="{BB962C8B-B14F-4D97-AF65-F5344CB8AC3E}">
        <p14:creationId xmlns:p14="http://schemas.microsoft.com/office/powerpoint/2010/main" val="11153760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2F8EBF-021D-4655-B6CC-5BBA66A1590D}"/>
              </a:ext>
            </a:extLst>
          </p:cNvPr>
          <p:cNvSpPr>
            <a:spLocks noGrp="1"/>
          </p:cNvSpPr>
          <p:nvPr>
            <p:ph type="title"/>
          </p:nvPr>
        </p:nvSpPr>
        <p:spPr>
          <a:xfrm>
            <a:off x="677334" y="288758"/>
            <a:ext cx="8596668" cy="1219200"/>
          </a:xfrm>
        </p:spPr>
        <p:txBody>
          <a:bodyPr/>
          <a:lstStyle/>
          <a:p>
            <a:pPr algn="ctr"/>
            <a:r>
              <a:rPr lang="en-GB" dirty="0"/>
              <a:t>Derrick (friend), “Friendship is expensive, guard it well” </a:t>
            </a:r>
          </a:p>
        </p:txBody>
      </p:sp>
      <p:sp>
        <p:nvSpPr>
          <p:cNvPr id="3" name="Content Placeholder 2">
            <a:extLst>
              <a:ext uri="{FF2B5EF4-FFF2-40B4-BE49-F238E27FC236}">
                <a16:creationId xmlns:a16="http://schemas.microsoft.com/office/drawing/2014/main" id="{15F318B3-7B2F-42EA-A5C8-8F41C5542B55}"/>
              </a:ext>
            </a:extLst>
          </p:cNvPr>
          <p:cNvSpPr>
            <a:spLocks noGrp="1"/>
          </p:cNvSpPr>
          <p:nvPr>
            <p:ph sz="half" idx="1"/>
          </p:nvPr>
        </p:nvSpPr>
        <p:spPr>
          <a:xfrm>
            <a:off x="677334" y="1684421"/>
            <a:ext cx="4184035" cy="4356940"/>
          </a:xfrm>
        </p:spPr>
        <p:txBody>
          <a:bodyPr>
            <a:normAutofit fontScale="92500"/>
          </a:bodyPr>
          <a:lstStyle/>
          <a:p>
            <a:pPr>
              <a:lnSpc>
                <a:spcPct val="200000"/>
              </a:lnSpc>
            </a:pPr>
            <a:r>
              <a:rPr lang="en-GB" sz="1400" dirty="0">
                <a:latin typeface="Times New Roman" panose="02020603050405020304" pitchFamily="18" charset="0"/>
                <a:cs typeface="Times New Roman" panose="02020603050405020304" pitchFamily="18" charset="0"/>
              </a:rPr>
              <a:t>Derrick values friendships, and he loves and knows how to keep them.</a:t>
            </a:r>
          </a:p>
          <a:p>
            <a:pPr>
              <a:lnSpc>
                <a:spcPct val="200000"/>
              </a:lnSpc>
            </a:pPr>
            <a:r>
              <a:rPr lang="en-GB" sz="1400" dirty="0">
                <a:latin typeface="Times New Roman" panose="02020603050405020304" pitchFamily="18" charset="0"/>
                <a:cs typeface="Times New Roman" panose="02020603050405020304" pitchFamily="18" charset="0"/>
              </a:rPr>
              <a:t>He advocates for complementary personalities which result in rich and satisfying friendships/relationships</a:t>
            </a:r>
          </a:p>
          <a:p>
            <a:pPr>
              <a:lnSpc>
                <a:spcPct val="200000"/>
              </a:lnSpc>
            </a:pPr>
            <a:r>
              <a:rPr lang="en-GB" sz="1400" dirty="0">
                <a:latin typeface="Times New Roman" panose="02020603050405020304" pitchFamily="18" charset="0"/>
                <a:cs typeface="Times New Roman" panose="02020603050405020304" pitchFamily="18" charset="0"/>
              </a:rPr>
              <a:t>During our conversation, I got to learn that one needs to guard the friendships they make, because initiating them in the first place is an expensive affair.</a:t>
            </a:r>
          </a:p>
          <a:p>
            <a:pPr>
              <a:lnSpc>
                <a:spcPct val="200000"/>
              </a:lnSpc>
            </a:pPr>
            <a:r>
              <a:rPr lang="en-GB" sz="1400" dirty="0">
                <a:latin typeface="Times New Roman" panose="02020603050405020304" pitchFamily="18" charset="0"/>
                <a:cs typeface="Times New Roman" panose="02020603050405020304" pitchFamily="18" charset="0"/>
              </a:rPr>
              <a:t>Friendships come with trust and vulnerability</a:t>
            </a:r>
          </a:p>
          <a:p>
            <a:endParaRPr lang="en-GB" dirty="0"/>
          </a:p>
        </p:txBody>
      </p:sp>
      <p:sp>
        <p:nvSpPr>
          <p:cNvPr id="4" name="Content Placeholder 3">
            <a:extLst>
              <a:ext uri="{FF2B5EF4-FFF2-40B4-BE49-F238E27FC236}">
                <a16:creationId xmlns:a16="http://schemas.microsoft.com/office/drawing/2014/main" id="{67729951-692F-4256-9320-0ACEB9FF7BD1}"/>
              </a:ext>
            </a:extLst>
          </p:cNvPr>
          <p:cNvSpPr>
            <a:spLocks noGrp="1"/>
          </p:cNvSpPr>
          <p:nvPr>
            <p:ph sz="half" idx="2"/>
          </p:nvPr>
        </p:nvSpPr>
        <p:spPr>
          <a:xfrm>
            <a:off x="5089970" y="1684421"/>
            <a:ext cx="4184034" cy="4356941"/>
          </a:xfrm>
        </p:spPr>
        <p:txBody>
          <a:bodyPr>
            <a:normAutofit fontScale="92500"/>
          </a:bodyPr>
          <a:lstStyle/>
          <a:p>
            <a:endParaRPr lang="en-GB" dirty="0"/>
          </a:p>
          <a:p>
            <a:endParaRPr lang="en-GB" dirty="0"/>
          </a:p>
          <a:p>
            <a:endParaRPr lang="en-GB" dirty="0"/>
          </a:p>
          <a:p>
            <a:endParaRPr lang="en-GB" dirty="0"/>
          </a:p>
          <a:p>
            <a:endParaRPr lang="en-GB" dirty="0"/>
          </a:p>
          <a:p>
            <a:endParaRPr lang="en-GB" dirty="0"/>
          </a:p>
          <a:p>
            <a:pPr>
              <a:lnSpc>
                <a:spcPct val="200000"/>
              </a:lnSpc>
            </a:pPr>
            <a:r>
              <a:rPr lang="en-GB" sz="1500" dirty="0">
                <a:latin typeface="Times New Roman" panose="02020603050405020304" pitchFamily="18" charset="0"/>
                <a:cs typeface="Times New Roman" panose="02020603050405020304" pitchFamily="18" charset="0"/>
              </a:rPr>
              <a:t>Relationships thrive well where involved parties have complementary characteristics (Chapter 9, page 262. Textbook)</a:t>
            </a:r>
          </a:p>
        </p:txBody>
      </p:sp>
      <p:pic>
        <p:nvPicPr>
          <p:cNvPr id="10" name="Picture 9">
            <a:extLst>
              <a:ext uri="{FF2B5EF4-FFF2-40B4-BE49-F238E27FC236}">
                <a16:creationId xmlns:a16="http://schemas.microsoft.com/office/drawing/2014/main" id="{2D9AE2F4-D7D4-44E1-849E-A25D2E7A0CD9}"/>
              </a:ext>
            </a:extLst>
          </p:cNvPr>
          <p:cNvPicPr>
            <a:picLocks noChangeAspect="1"/>
          </p:cNvPicPr>
          <p:nvPr/>
        </p:nvPicPr>
        <p:blipFill>
          <a:blip r:embed="rId2"/>
          <a:stretch>
            <a:fillRect/>
          </a:stretch>
        </p:blipFill>
        <p:spPr>
          <a:xfrm>
            <a:off x="5089970" y="1930400"/>
            <a:ext cx="3581400" cy="2032000"/>
          </a:xfrm>
          <a:prstGeom prst="rect">
            <a:avLst/>
          </a:prstGeom>
        </p:spPr>
      </p:pic>
    </p:spTree>
    <p:extLst>
      <p:ext uri="{BB962C8B-B14F-4D97-AF65-F5344CB8AC3E}">
        <p14:creationId xmlns:p14="http://schemas.microsoft.com/office/powerpoint/2010/main" val="11227270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0FA867-C171-4849-A89B-5E1B2EC1689F}"/>
              </a:ext>
            </a:extLst>
          </p:cNvPr>
          <p:cNvSpPr>
            <a:spLocks noGrp="1"/>
          </p:cNvSpPr>
          <p:nvPr>
            <p:ph type="title"/>
          </p:nvPr>
        </p:nvSpPr>
        <p:spPr>
          <a:xfrm>
            <a:off x="677334" y="609600"/>
            <a:ext cx="8596668" cy="834189"/>
          </a:xfrm>
        </p:spPr>
        <p:txBody>
          <a:bodyPr>
            <a:normAutofit fontScale="90000"/>
          </a:bodyPr>
          <a:lstStyle/>
          <a:p>
            <a:pPr algn="ctr"/>
            <a:r>
              <a:rPr lang="en-GB" dirty="0"/>
              <a:t>Terry (mother), “I you don’t value it, leave” </a:t>
            </a:r>
          </a:p>
        </p:txBody>
      </p:sp>
      <p:sp>
        <p:nvSpPr>
          <p:cNvPr id="3" name="Content Placeholder 2">
            <a:extLst>
              <a:ext uri="{FF2B5EF4-FFF2-40B4-BE49-F238E27FC236}">
                <a16:creationId xmlns:a16="http://schemas.microsoft.com/office/drawing/2014/main" id="{2B8694FF-7E20-481D-BFA8-56B79B8E1D88}"/>
              </a:ext>
            </a:extLst>
          </p:cNvPr>
          <p:cNvSpPr>
            <a:spLocks noGrp="1"/>
          </p:cNvSpPr>
          <p:nvPr>
            <p:ph sz="half" idx="1"/>
          </p:nvPr>
        </p:nvSpPr>
        <p:spPr>
          <a:xfrm>
            <a:off x="677334" y="1443789"/>
            <a:ext cx="4184035" cy="4299786"/>
          </a:xfrm>
        </p:spPr>
        <p:txBody>
          <a:bodyPr>
            <a:normAutofit fontScale="85000" lnSpcReduction="10000"/>
          </a:bodyPr>
          <a:lstStyle/>
          <a:p>
            <a:pPr>
              <a:lnSpc>
                <a:spcPct val="200000"/>
              </a:lnSpc>
            </a:pPr>
            <a:r>
              <a:rPr lang="en-GB" sz="1400" dirty="0">
                <a:latin typeface="Times New Roman" panose="02020603050405020304" pitchFamily="18" charset="0"/>
                <a:cs typeface="Times New Roman" panose="02020603050405020304" pitchFamily="18" charset="0"/>
              </a:rPr>
              <a:t>This is her lifeline and she uses it every time she is giving us advise on life issues and friendships.</a:t>
            </a:r>
          </a:p>
          <a:p>
            <a:pPr>
              <a:lnSpc>
                <a:spcPct val="200000"/>
              </a:lnSpc>
            </a:pPr>
            <a:r>
              <a:rPr lang="en-GB" sz="1400" dirty="0">
                <a:latin typeface="Times New Roman" panose="02020603050405020304" pitchFamily="18" charset="0"/>
                <a:cs typeface="Times New Roman" panose="02020603050405020304" pitchFamily="18" charset="0"/>
              </a:rPr>
              <a:t>When I asked her what she means by her statement, she said that she values the importance of initiating long-lasting relationships with friends and family.</a:t>
            </a:r>
          </a:p>
          <a:p>
            <a:pPr>
              <a:lnSpc>
                <a:spcPct val="200000"/>
              </a:lnSpc>
            </a:pPr>
            <a:r>
              <a:rPr lang="en-GB" sz="1400" dirty="0">
                <a:latin typeface="Times New Roman" panose="02020603050405020304" pitchFamily="18" charset="0"/>
                <a:cs typeface="Times New Roman" panose="02020603050405020304" pitchFamily="18" charset="0"/>
              </a:rPr>
              <a:t>Her goal is help us learn to make meaningful friendships rather than convenience friendships. </a:t>
            </a:r>
          </a:p>
        </p:txBody>
      </p:sp>
      <p:sp>
        <p:nvSpPr>
          <p:cNvPr id="4" name="Content Placeholder 3">
            <a:extLst>
              <a:ext uri="{FF2B5EF4-FFF2-40B4-BE49-F238E27FC236}">
                <a16:creationId xmlns:a16="http://schemas.microsoft.com/office/drawing/2014/main" id="{563DCB5F-893C-4909-B1F3-9FB7E8AE87E0}"/>
              </a:ext>
            </a:extLst>
          </p:cNvPr>
          <p:cNvSpPr>
            <a:spLocks noGrp="1"/>
          </p:cNvSpPr>
          <p:nvPr>
            <p:ph sz="half" idx="2"/>
          </p:nvPr>
        </p:nvSpPr>
        <p:spPr>
          <a:xfrm>
            <a:off x="5089970" y="1443789"/>
            <a:ext cx="4184034" cy="4597573"/>
          </a:xfrm>
        </p:spPr>
        <p:txBody>
          <a:bodyPr>
            <a:normAutofit fontScale="85000" lnSpcReduction="10000"/>
          </a:bodyPr>
          <a:lstStyle/>
          <a:p>
            <a:pPr>
              <a:lnSpc>
                <a:spcPct val="200000"/>
              </a:lnSpc>
            </a:pPr>
            <a:r>
              <a:rPr lang="en-GB" sz="1400" dirty="0">
                <a:latin typeface="Times New Roman" panose="02020603050405020304" pitchFamily="18" charset="0"/>
                <a:cs typeface="Times New Roman" panose="02020603050405020304" pitchFamily="18" charset="0"/>
              </a:rPr>
              <a:t>Since initiating is the relationships is the opening stage of all relationships, it is crucial to take note of one’s interest in the relationship (Chapter 9, page 267. Textbook).</a:t>
            </a:r>
          </a:p>
          <a:p>
            <a:pPr>
              <a:lnSpc>
                <a:spcPct val="200000"/>
              </a:lnSpc>
            </a:pPr>
            <a:endParaRPr lang="en-GB" sz="1400" dirty="0">
              <a:latin typeface="Times New Roman" panose="02020603050405020304" pitchFamily="18" charset="0"/>
              <a:cs typeface="Times New Roman" panose="02020603050405020304" pitchFamily="18" charset="0"/>
            </a:endParaRPr>
          </a:p>
          <a:p>
            <a:pPr>
              <a:lnSpc>
                <a:spcPct val="200000"/>
              </a:lnSpc>
            </a:pPr>
            <a:endParaRPr lang="en-GB" sz="1400" dirty="0">
              <a:latin typeface="Times New Roman" panose="02020603050405020304" pitchFamily="18" charset="0"/>
              <a:cs typeface="Times New Roman" panose="02020603050405020304" pitchFamily="18" charset="0"/>
            </a:endParaRPr>
          </a:p>
          <a:p>
            <a:pPr>
              <a:lnSpc>
                <a:spcPct val="200000"/>
              </a:lnSpc>
            </a:pPr>
            <a:endParaRPr lang="en-GB" sz="1400" dirty="0">
              <a:latin typeface="Times New Roman" panose="02020603050405020304" pitchFamily="18" charset="0"/>
              <a:cs typeface="Times New Roman" panose="02020603050405020304" pitchFamily="18" charset="0"/>
            </a:endParaRPr>
          </a:p>
          <a:p>
            <a:pPr>
              <a:lnSpc>
                <a:spcPct val="200000"/>
              </a:lnSpc>
            </a:pPr>
            <a:endParaRPr lang="en-GB" sz="1400" dirty="0">
              <a:latin typeface="Times New Roman" panose="02020603050405020304" pitchFamily="18" charset="0"/>
              <a:cs typeface="Times New Roman" panose="02020603050405020304" pitchFamily="18" charset="0"/>
            </a:endParaRPr>
          </a:p>
          <a:p>
            <a:pPr>
              <a:lnSpc>
                <a:spcPct val="200000"/>
              </a:lnSpc>
            </a:pPr>
            <a:endParaRPr lang="en-GB" sz="1400" dirty="0">
              <a:latin typeface="Times New Roman" panose="02020603050405020304" pitchFamily="18" charset="0"/>
              <a:cs typeface="Times New Roman" panose="02020603050405020304" pitchFamily="18" charset="0"/>
            </a:endParaRPr>
          </a:p>
          <a:p>
            <a:pPr>
              <a:lnSpc>
                <a:spcPct val="200000"/>
              </a:lnSpc>
            </a:pPr>
            <a:endParaRPr lang="en-GB" sz="1400" dirty="0">
              <a:latin typeface="Times New Roman" panose="02020603050405020304" pitchFamily="18" charset="0"/>
              <a:cs typeface="Times New Roman" panose="02020603050405020304" pitchFamily="18" charset="0"/>
            </a:endParaRPr>
          </a:p>
          <a:p>
            <a:pPr>
              <a:lnSpc>
                <a:spcPct val="200000"/>
              </a:lnSpc>
            </a:pPr>
            <a:r>
              <a:rPr lang="en-GB" sz="1400" dirty="0">
                <a:latin typeface="Times New Roman" panose="02020603050405020304" pitchFamily="18" charset="0"/>
                <a:cs typeface="Times New Roman" panose="02020603050405020304" pitchFamily="18" charset="0"/>
              </a:rPr>
              <a:t>Stages of relationship development</a:t>
            </a:r>
          </a:p>
          <a:p>
            <a:endParaRPr lang="en-GB" dirty="0"/>
          </a:p>
        </p:txBody>
      </p:sp>
      <p:pic>
        <p:nvPicPr>
          <p:cNvPr id="6" name="Picture 5">
            <a:extLst>
              <a:ext uri="{FF2B5EF4-FFF2-40B4-BE49-F238E27FC236}">
                <a16:creationId xmlns:a16="http://schemas.microsoft.com/office/drawing/2014/main" id="{BA6BAA6D-D46D-49C3-BA8D-34E99FEA5CDE}"/>
              </a:ext>
            </a:extLst>
          </p:cNvPr>
          <p:cNvPicPr>
            <a:picLocks noChangeAspect="1"/>
          </p:cNvPicPr>
          <p:nvPr/>
        </p:nvPicPr>
        <p:blipFill>
          <a:blip r:embed="rId2"/>
          <a:stretch>
            <a:fillRect/>
          </a:stretch>
        </p:blipFill>
        <p:spPr>
          <a:xfrm rot="5400000">
            <a:off x="6052396" y="2379371"/>
            <a:ext cx="2478756" cy="3590925"/>
          </a:xfrm>
          <a:prstGeom prst="rect">
            <a:avLst/>
          </a:prstGeom>
        </p:spPr>
      </p:pic>
    </p:spTree>
    <p:extLst>
      <p:ext uri="{BB962C8B-B14F-4D97-AF65-F5344CB8AC3E}">
        <p14:creationId xmlns:p14="http://schemas.microsoft.com/office/powerpoint/2010/main" val="17808625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05B5BC-657D-46EE-81E1-BCC743D0597F}"/>
              </a:ext>
            </a:extLst>
          </p:cNvPr>
          <p:cNvSpPr>
            <a:spLocks noGrp="1"/>
          </p:cNvSpPr>
          <p:nvPr>
            <p:ph type="title"/>
          </p:nvPr>
        </p:nvSpPr>
        <p:spPr>
          <a:xfrm>
            <a:off x="677334" y="320841"/>
            <a:ext cx="8596668" cy="1026697"/>
          </a:xfrm>
        </p:spPr>
        <p:txBody>
          <a:bodyPr>
            <a:normAutofit fontScale="90000"/>
          </a:bodyPr>
          <a:lstStyle/>
          <a:p>
            <a:pPr algn="ctr"/>
            <a:r>
              <a:rPr lang="en-GB" dirty="0"/>
              <a:t>Maryann (friend and schoolmate), “I am passionate and easy going”</a:t>
            </a:r>
          </a:p>
        </p:txBody>
      </p:sp>
      <p:sp>
        <p:nvSpPr>
          <p:cNvPr id="3" name="Content Placeholder 2">
            <a:extLst>
              <a:ext uri="{FF2B5EF4-FFF2-40B4-BE49-F238E27FC236}">
                <a16:creationId xmlns:a16="http://schemas.microsoft.com/office/drawing/2014/main" id="{99012065-8FEA-41ED-8D45-8BE325A5573C}"/>
              </a:ext>
            </a:extLst>
          </p:cNvPr>
          <p:cNvSpPr>
            <a:spLocks noGrp="1"/>
          </p:cNvSpPr>
          <p:nvPr>
            <p:ph sz="half" idx="1"/>
          </p:nvPr>
        </p:nvSpPr>
        <p:spPr>
          <a:xfrm>
            <a:off x="677334" y="1459832"/>
            <a:ext cx="4184035" cy="4581529"/>
          </a:xfrm>
        </p:spPr>
        <p:txBody>
          <a:bodyPr>
            <a:normAutofit/>
          </a:bodyPr>
          <a:lstStyle/>
          <a:p>
            <a:pPr>
              <a:lnSpc>
                <a:spcPct val="200000"/>
              </a:lnSpc>
            </a:pPr>
            <a:r>
              <a:rPr lang="en-GB" sz="1400" dirty="0">
                <a:latin typeface="Times New Roman" panose="02020603050405020304" pitchFamily="18" charset="0"/>
                <a:cs typeface="Times New Roman" panose="02020603050405020304" pitchFamily="18" charset="0"/>
              </a:rPr>
              <a:t>When I engaged Maryann about her statement, she said that her passion is making friends and socializing.</a:t>
            </a:r>
          </a:p>
          <a:p>
            <a:pPr>
              <a:lnSpc>
                <a:spcPct val="200000"/>
              </a:lnSpc>
            </a:pPr>
            <a:r>
              <a:rPr lang="en-GB" sz="1400" dirty="0">
                <a:latin typeface="Times New Roman" panose="02020603050405020304" pitchFamily="18" charset="0"/>
                <a:cs typeface="Times New Roman" panose="02020603050405020304" pitchFamily="18" charset="0"/>
              </a:rPr>
              <a:t>Well, I can confirm this as she easily makes friends and she is an interesting person to be with.</a:t>
            </a:r>
          </a:p>
          <a:p>
            <a:pPr>
              <a:lnSpc>
                <a:spcPct val="200000"/>
              </a:lnSpc>
            </a:pPr>
            <a:r>
              <a:rPr lang="en-GB" sz="1400" dirty="0">
                <a:latin typeface="Times New Roman" panose="02020603050405020304" pitchFamily="18" charset="0"/>
                <a:cs typeface="Times New Roman" panose="02020603050405020304" pitchFamily="18" charset="0"/>
              </a:rPr>
              <a:t>She loves to make good memories with friends.</a:t>
            </a:r>
          </a:p>
          <a:p>
            <a:pPr>
              <a:lnSpc>
                <a:spcPct val="200000"/>
              </a:lnSpc>
            </a:pPr>
            <a:r>
              <a:rPr lang="en-GB" sz="1400" dirty="0">
                <a:latin typeface="Times New Roman" panose="02020603050405020304" pitchFamily="18" charset="0"/>
                <a:cs typeface="Times New Roman" panose="02020603050405020304" pitchFamily="18" charset="0"/>
              </a:rPr>
              <a:t>Now I see why I have grown fond of her over time; she is intriguing.  </a:t>
            </a:r>
          </a:p>
        </p:txBody>
      </p:sp>
      <p:sp>
        <p:nvSpPr>
          <p:cNvPr id="4" name="Content Placeholder 3">
            <a:extLst>
              <a:ext uri="{FF2B5EF4-FFF2-40B4-BE49-F238E27FC236}">
                <a16:creationId xmlns:a16="http://schemas.microsoft.com/office/drawing/2014/main" id="{642F4CF0-F92E-49F5-B68A-B59C434AB311}"/>
              </a:ext>
            </a:extLst>
          </p:cNvPr>
          <p:cNvSpPr>
            <a:spLocks noGrp="1"/>
          </p:cNvSpPr>
          <p:nvPr>
            <p:ph sz="half" idx="2"/>
          </p:nvPr>
        </p:nvSpPr>
        <p:spPr>
          <a:xfrm>
            <a:off x="5089970" y="1459833"/>
            <a:ext cx="4184034" cy="4581530"/>
          </a:xfrm>
        </p:spPr>
        <p:txBody>
          <a:bodyPr/>
          <a:lstStyle/>
          <a:p>
            <a:pPr>
              <a:lnSpc>
                <a:spcPct val="200000"/>
              </a:lnSpc>
            </a:pPr>
            <a:r>
              <a:rPr lang="en-GB" sz="1400" dirty="0">
                <a:latin typeface="Times New Roman" panose="02020603050405020304" pitchFamily="18" charset="0"/>
                <a:cs typeface="Times New Roman" panose="02020603050405020304" pitchFamily="18" charset="0"/>
              </a:rPr>
              <a:t>Friendships are about sharing joys and sorrows, sharing laughs and memories, maintaining confidences and lending listening ears (Chapter 10, page 294. Textbook).</a:t>
            </a:r>
          </a:p>
          <a:p>
            <a:endParaRPr lang="en-GB" dirty="0"/>
          </a:p>
        </p:txBody>
      </p:sp>
      <p:pic>
        <p:nvPicPr>
          <p:cNvPr id="6" name="Picture 5">
            <a:extLst>
              <a:ext uri="{FF2B5EF4-FFF2-40B4-BE49-F238E27FC236}">
                <a16:creationId xmlns:a16="http://schemas.microsoft.com/office/drawing/2014/main" id="{A5E8D969-D38C-44E4-8AF0-FE1DD21E13E2}"/>
              </a:ext>
            </a:extLst>
          </p:cNvPr>
          <p:cNvPicPr>
            <a:picLocks noChangeAspect="1"/>
          </p:cNvPicPr>
          <p:nvPr/>
        </p:nvPicPr>
        <p:blipFill>
          <a:blip r:embed="rId2"/>
          <a:stretch>
            <a:fillRect/>
          </a:stretch>
        </p:blipFill>
        <p:spPr>
          <a:xfrm rot="5400000">
            <a:off x="5343160" y="3402935"/>
            <a:ext cx="3372853" cy="2895600"/>
          </a:xfrm>
          <a:prstGeom prst="rect">
            <a:avLst/>
          </a:prstGeom>
        </p:spPr>
      </p:pic>
    </p:spTree>
    <p:extLst>
      <p:ext uri="{BB962C8B-B14F-4D97-AF65-F5344CB8AC3E}">
        <p14:creationId xmlns:p14="http://schemas.microsoft.com/office/powerpoint/2010/main" val="16583361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756ED4-AFE5-42A5-B858-424E945E8FA9}"/>
              </a:ext>
            </a:extLst>
          </p:cNvPr>
          <p:cNvSpPr>
            <a:spLocks noGrp="1"/>
          </p:cNvSpPr>
          <p:nvPr>
            <p:ph type="title"/>
          </p:nvPr>
        </p:nvSpPr>
        <p:spPr>
          <a:xfrm>
            <a:off x="677334" y="609600"/>
            <a:ext cx="8596668" cy="858250"/>
          </a:xfrm>
        </p:spPr>
        <p:txBody>
          <a:bodyPr/>
          <a:lstStyle/>
          <a:p>
            <a:r>
              <a:rPr lang="en-GB" dirty="0"/>
              <a:t>Name (me), “Not all the glitters is gold”</a:t>
            </a:r>
          </a:p>
        </p:txBody>
      </p:sp>
      <p:sp>
        <p:nvSpPr>
          <p:cNvPr id="3" name="Content Placeholder 2">
            <a:extLst>
              <a:ext uri="{FF2B5EF4-FFF2-40B4-BE49-F238E27FC236}">
                <a16:creationId xmlns:a16="http://schemas.microsoft.com/office/drawing/2014/main" id="{5B3AB53E-823A-4771-8534-268E222CE147}"/>
              </a:ext>
            </a:extLst>
          </p:cNvPr>
          <p:cNvSpPr>
            <a:spLocks noGrp="1"/>
          </p:cNvSpPr>
          <p:nvPr>
            <p:ph sz="half" idx="1"/>
          </p:nvPr>
        </p:nvSpPr>
        <p:spPr>
          <a:xfrm>
            <a:off x="677334" y="1467850"/>
            <a:ext cx="4184035" cy="4573511"/>
          </a:xfrm>
        </p:spPr>
        <p:txBody>
          <a:bodyPr>
            <a:normAutofit/>
          </a:bodyPr>
          <a:lstStyle/>
          <a:p>
            <a:pPr>
              <a:lnSpc>
                <a:spcPct val="200000"/>
              </a:lnSpc>
            </a:pPr>
            <a:r>
              <a:rPr lang="en-GB" sz="1400" dirty="0">
                <a:latin typeface="Times New Roman" panose="02020603050405020304" pitchFamily="18" charset="0"/>
                <a:cs typeface="Times New Roman" panose="02020603050405020304" pitchFamily="18" charset="0"/>
              </a:rPr>
              <a:t>In communication and relationships, finding the purpose for each relationship is important as this will determine how long such a relationship will last.</a:t>
            </a:r>
          </a:p>
          <a:p>
            <a:pPr>
              <a:lnSpc>
                <a:spcPct val="200000"/>
              </a:lnSpc>
            </a:pPr>
            <a:r>
              <a:rPr lang="en-GB" sz="1400" dirty="0">
                <a:latin typeface="Times New Roman" panose="02020603050405020304" pitchFamily="18" charset="0"/>
                <a:cs typeface="Times New Roman" panose="02020603050405020304" pitchFamily="18" charset="0"/>
              </a:rPr>
              <a:t>Purpose in relationships beats glamour and outward appearance. </a:t>
            </a:r>
          </a:p>
        </p:txBody>
      </p:sp>
      <p:sp>
        <p:nvSpPr>
          <p:cNvPr id="4" name="Content Placeholder 3">
            <a:extLst>
              <a:ext uri="{FF2B5EF4-FFF2-40B4-BE49-F238E27FC236}">
                <a16:creationId xmlns:a16="http://schemas.microsoft.com/office/drawing/2014/main" id="{AD2018B6-3827-4B43-8694-C660BFD06E37}"/>
              </a:ext>
            </a:extLst>
          </p:cNvPr>
          <p:cNvSpPr>
            <a:spLocks noGrp="1"/>
          </p:cNvSpPr>
          <p:nvPr>
            <p:ph sz="half" idx="2"/>
          </p:nvPr>
        </p:nvSpPr>
        <p:spPr>
          <a:xfrm>
            <a:off x="5089970" y="1467851"/>
            <a:ext cx="4695714" cy="4780550"/>
          </a:xfrm>
        </p:spPr>
        <p:txBody>
          <a:bodyPr>
            <a:normAutofit/>
          </a:bodyPr>
          <a:lstStyle/>
          <a:p>
            <a:pPr>
              <a:lnSpc>
                <a:spcPct val="200000"/>
              </a:lnSpc>
            </a:pPr>
            <a:r>
              <a:rPr lang="en-GB" sz="1400" dirty="0">
                <a:latin typeface="Times New Roman" panose="02020603050405020304" pitchFamily="18" charset="0"/>
                <a:cs typeface="Times New Roman" panose="02020603050405020304" pitchFamily="18" charset="0"/>
              </a:rPr>
              <a:t>Not all relationships last for long</a:t>
            </a:r>
          </a:p>
          <a:p>
            <a:pPr>
              <a:lnSpc>
                <a:spcPct val="200000"/>
              </a:lnSpc>
            </a:pPr>
            <a:r>
              <a:rPr lang="en-GB" sz="1400" dirty="0">
                <a:latin typeface="Times New Roman" panose="02020603050405020304" pitchFamily="18" charset="0"/>
                <a:cs typeface="Times New Roman" panose="02020603050405020304" pitchFamily="18" charset="0"/>
              </a:rPr>
              <a:t>Some relationships may need to be terminated, and maintaining goodwill in such a case is important (Chapter 9, page 272. Textbook).</a:t>
            </a:r>
          </a:p>
          <a:p>
            <a:endParaRPr lang="en-GB" dirty="0"/>
          </a:p>
        </p:txBody>
      </p:sp>
      <p:pic>
        <p:nvPicPr>
          <p:cNvPr id="6" name="Picture 5">
            <a:extLst>
              <a:ext uri="{FF2B5EF4-FFF2-40B4-BE49-F238E27FC236}">
                <a16:creationId xmlns:a16="http://schemas.microsoft.com/office/drawing/2014/main" id="{4314C05C-F683-4B77-86AD-21D7FFF4E8DA}"/>
              </a:ext>
            </a:extLst>
          </p:cNvPr>
          <p:cNvPicPr>
            <a:picLocks noChangeAspect="1"/>
          </p:cNvPicPr>
          <p:nvPr/>
        </p:nvPicPr>
        <p:blipFill>
          <a:blip r:embed="rId2"/>
          <a:stretch>
            <a:fillRect/>
          </a:stretch>
        </p:blipFill>
        <p:spPr>
          <a:xfrm rot="5400000">
            <a:off x="5529396" y="3449304"/>
            <a:ext cx="3076577" cy="3035969"/>
          </a:xfrm>
          <a:prstGeom prst="rect">
            <a:avLst/>
          </a:prstGeom>
        </p:spPr>
      </p:pic>
    </p:spTree>
    <p:extLst>
      <p:ext uri="{BB962C8B-B14F-4D97-AF65-F5344CB8AC3E}">
        <p14:creationId xmlns:p14="http://schemas.microsoft.com/office/powerpoint/2010/main" val="36628052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350602-76C5-4AA7-AAAB-C79C461A250D}"/>
              </a:ext>
            </a:extLst>
          </p:cNvPr>
          <p:cNvSpPr>
            <a:spLocks noGrp="1"/>
          </p:cNvSpPr>
          <p:nvPr>
            <p:ph type="title"/>
          </p:nvPr>
        </p:nvSpPr>
        <p:spPr>
          <a:xfrm>
            <a:off x="677334" y="609600"/>
            <a:ext cx="8596668" cy="914400"/>
          </a:xfrm>
        </p:spPr>
        <p:txBody>
          <a:bodyPr/>
          <a:lstStyle/>
          <a:p>
            <a:r>
              <a:rPr lang="en-GB" dirty="0"/>
              <a:t>Conclusion </a:t>
            </a:r>
          </a:p>
        </p:txBody>
      </p:sp>
      <p:sp>
        <p:nvSpPr>
          <p:cNvPr id="3" name="Content Placeholder 2">
            <a:extLst>
              <a:ext uri="{FF2B5EF4-FFF2-40B4-BE49-F238E27FC236}">
                <a16:creationId xmlns:a16="http://schemas.microsoft.com/office/drawing/2014/main" id="{F15AD59E-D722-44E1-AD03-1113BA461F3E}"/>
              </a:ext>
            </a:extLst>
          </p:cNvPr>
          <p:cNvSpPr>
            <a:spLocks noGrp="1"/>
          </p:cNvSpPr>
          <p:nvPr>
            <p:ph idx="1"/>
          </p:nvPr>
        </p:nvSpPr>
        <p:spPr>
          <a:xfrm>
            <a:off x="677334" y="1668379"/>
            <a:ext cx="8596668" cy="4372983"/>
          </a:xfrm>
        </p:spPr>
        <p:txBody>
          <a:bodyPr>
            <a:normAutofit/>
          </a:bodyPr>
          <a:lstStyle/>
          <a:p>
            <a:pPr>
              <a:lnSpc>
                <a:spcPct val="210000"/>
              </a:lnSpc>
            </a:pPr>
            <a:r>
              <a:rPr lang="en-GB" sz="1400" dirty="0">
                <a:latin typeface="Times New Roman" panose="02020603050405020304" pitchFamily="18" charset="0"/>
                <a:cs typeface="Times New Roman" panose="02020603050405020304" pitchFamily="18" charset="0"/>
              </a:rPr>
              <a:t>Six-word memoir is an interesting way of creating conversations and telling stories.</a:t>
            </a:r>
          </a:p>
          <a:p>
            <a:pPr>
              <a:lnSpc>
                <a:spcPct val="210000"/>
              </a:lnSpc>
            </a:pPr>
            <a:r>
              <a:rPr lang="en-GB" sz="1400" dirty="0">
                <a:latin typeface="Times New Roman" panose="02020603050405020304" pitchFamily="18" charset="0"/>
                <a:cs typeface="Times New Roman" panose="02020603050405020304" pitchFamily="18" charset="0"/>
              </a:rPr>
              <a:t>From my interviews and follow-up conversations, I came to realize how deep conversations can go from just six words.</a:t>
            </a:r>
          </a:p>
          <a:p>
            <a:pPr>
              <a:lnSpc>
                <a:spcPct val="210000"/>
              </a:lnSpc>
            </a:pPr>
            <a:r>
              <a:rPr lang="en-GB" sz="1400" dirty="0">
                <a:latin typeface="Times New Roman" panose="02020603050405020304" pitchFamily="18" charset="0"/>
                <a:cs typeface="Times New Roman" panose="02020603050405020304" pitchFamily="18" charset="0"/>
              </a:rPr>
              <a:t>From these conversations I got to learn my interviewees’ perspectives about relationships and communication.</a:t>
            </a:r>
          </a:p>
          <a:p>
            <a:pPr>
              <a:lnSpc>
                <a:spcPct val="210000"/>
              </a:lnSpc>
            </a:pPr>
            <a:r>
              <a:rPr lang="en-GB" sz="1400" dirty="0">
                <a:latin typeface="Times New Roman" panose="02020603050405020304" pitchFamily="18" charset="0"/>
                <a:cs typeface="Times New Roman" panose="02020603050405020304" pitchFamily="18" charset="0"/>
              </a:rPr>
              <a:t>My own six-word memoir tells of a greater meaning of relationships and communication than just being superficial; and this is purpose.</a:t>
            </a:r>
          </a:p>
        </p:txBody>
      </p:sp>
    </p:spTree>
    <p:extLst>
      <p:ext uri="{BB962C8B-B14F-4D97-AF65-F5344CB8AC3E}">
        <p14:creationId xmlns:p14="http://schemas.microsoft.com/office/powerpoint/2010/main" val="941735978"/>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otalTime>163</TotalTime>
  <Words>790</Words>
  <Application>Microsoft Office PowerPoint</Application>
  <PresentationFormat>Widescreen</PresentationFormat>
  <Paragraphs>65</Paragraphs>
  <Slides>9</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9</vt:i4>
      </vt:variant>
    </vt:vector>
  </HeadingPairs>
  <TitlesOfParts>
    <vt:vector size="14" baseType="lpstr">
      <vt:lpstr>Arial</vt:lpstr>
      <vt:lpstr>Times New Roman</vt:lpstr>
      <vt:lpstr>Trebuchet MS</vt:lpstr>
      <vt:lpstr>Wingdings 3</vt:lpstr>
      <vt:lpstr>Facet</vt:lpstr>
      <vt:lpstr>Lekaa Suhail</vt:lpstr>
      <vt:lpstr>Six Word Memoirs</vt:lpstr>
      <vt:lpstr>History of the Six-Word Memoirs</vt:lpstr>
      <vt:lpstr>Claire (cousin), “Communication is two-way, give and take” </vt:lpstr>
      <vt:lpstr>Derrick (friend), “Friendship is expensive, guard it well” </vt:lpstr>
      <vt:lpstr>Terry (mother), “I you don’t value it, leave” </vt:lpstr>
      <vt:lpstr>Maryann (friend and schoolmate), “I am passionate and easy going”</vt:lpstr>
      <vt:lpstr>Name (me), “Not all the glitters is gold”</vt:lpstr>
      <vt:lpstr>Conclusion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Six Word Memoirs</dc:title>
  <dc:creator>SAMUEL</dc:creator>
  <cp:lastModifiedBy>Crystal</cp:lastModifiedBy>
  <cp:revision>4</cp:revision>
  <dcterms:created xsi:type="dcterms:W3CDTF">2020-10-02T11:27:59Z</dcterms:created>
  <dcterms:modified xsi:type="dcterms:W3CDTF">2020-10-03T01:17:04Z</dcterms:modified>
</cp:coreProperties>
</file>